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5"/>
  </p:notesMasterIdLst>
  <p:sldIdLst>
    <p:sldId id="256" r:id="rId2"/>
    <p:sldId id="277" r:id="rId3"/>
    <p:sldId id="257" r:id="rId4"/>
    <p:sldId id="271" r:id="rId5"/>
    <p:sldId id="279" r:id="rId6"/>
    <p:sldId id="267" r:id="rId7"/>
    <p:sldId id="276" r:id="rId8"/>
    <p:sldId id="258" r:id="rId9"/>
    <p:sldId id="268" r:id="rId10"/>
    <p:sldId id="261" r:id="rId11"/>
    <p:sldId id="280" r:id="rId12"/>
    <p:sldId id="264" r:id="rId13"/>
    <p:sldId id="269" r:id="rId14"/>
    <p:sldId id="272" r:id="rId15"/>
    <p:sldId id="270" r:id="rId16"/>
    <p:sldId id="262" r:id="rId17"/>
    <p:sldId id="281" r:id="rId18"/>
    <p:sldId id="278" r:id="rId19"/>
    <p:sldId id="273" r:id="rId20"/>
    <p:sldId id="274" r:id="rId21"/>
    <p:sldId id="265" r:id="rId22"/>
    <p:sldId id="266" r:id="rId23"/>
    <p:sldId id="275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0"/>
    <p:restoredTop sz="9460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8955D-EE86-42F7-84E7-14868D732938}" type="datetimeFigureOut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9018-D153-4A9A-A8D3-FA24A4E33C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9018-D153-4A9A-A8D3-FA24A4E33C0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762E8EF-6B4E-4E1C-9D7B-A9D6347F2BE4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A108381-4BAD-4707-B300-F0953C4E8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5CA061-E671-4146-AA05-F2B04FC89D5E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7A43CA-688B-4A0A-9562-2A67B65A8B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A11403-841A-43EA-BC89-256C4DDEBAF3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643FE-9A58-4A18-9821-8FE1B435A9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7957"/>
            <a:ext cx="757214" cy="363517"/>
          </a:xfrm>
        </p:spPr>
        <p:txBody>
          <a:bodyPr/>
          <a:lstStyle>
            <a:lvl1pPr>
              <a:defRPr/>
            </a:lvl1pPr>
          </a:lstStyle>
          <a:p>
            <a:fld id="{AFD45DF1-7178-49F0-BEA5-DC79729A7BD3}" type="datetime1">
              <a:rPr lang="en-US" smtClean="0"/>
              <a:pPr/>
              <a:t>9/8/2010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4282" y="6357958"/>
            <a:ext cx="7929618" cy="36351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6776" y="6357957"/>
            <a:ext cx="400024" cy="363517"/>
          </a:xfrm>
        </p:spPr>
        <p:txBody>
          <a:bodyPr/>
          <a:lstStyle>
            <a:lvl1pPr>
              <a:defRPr/>
            </a:lvl1pPr>
          </a:lstStyle>
          <a:p>
            <a:fld id="{C5994B16-0391-4B1E-92C9-148CD916E4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D9B747-56EA-4CE6-955C-47A1D35AB969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6729F-E67C-4112-8519-39039230FA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BDF58-E4E8-4837-8600-43F3E80125BC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086C99-949D-41E2-BD29-F536C69E2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C74A06-8E1C-4225-AE58-D011E0DC28CE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70B8C-734D-4D49-AE50-1EA70AF319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A21C65-3D51-4175-A9D9-FD84EBA9A1A8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0FF76-FED4-4809-A06D-5829E81BAF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1DAA9-BE96-456D-A462-489C0D3B2912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C8CED-86B1-4B8D-BB69-FBECCD21E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EC68F8-1217-4853-BCCD-BEFEDACA4D15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B7DCA4-2A75-43C5-9662-3592800E8B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5EE29-BA6C-4DE3-B27D-A0D0FB204E9F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EA624-63AD-4FEB-87BC-13E505B61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2FD7B98-CCCE-46CD-8570-BC9E9639AFDD}" type="datetime1">
              <a:rPr lang="en-US" smtClean="0"/>
              <a:pPr/>
              <a:t>9/8/2010</a:t>
            </a:fld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10th Workshop "Software Engineering Education and Reverse Engineering", Ivanjica, 5.-12.9.2010</a:t>
            </a: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0288C9-18DC-43E3-B304-5DFFF99CB7C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defRPr sz="32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edisnet.elfak.ni.ac.rs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7224" y="2130425"/>
            <a:ext cx="7643866" cy="1470025"/>
          </a:xfrm>
        </p:spPr>
        <p:txBody>
          <a:bodyPr/>
          <a:lstStyle/>
          <a:p>
            <a:pPr algn="r"/>
            <a:r>
              <a:rPr lang="en-US" b="1" dirty="0"/>
              <a:t>Interoperability in the Collaborative Medical Information Systems</a:t>
            </a:r>
            <a:endParaRPr lang="en-US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4" y="3886200"/>
            <a:ext cx="5727727" cy="1752600"/>
          </a:xfrm>
        </p:spPr>
        <p:txBody>
          <a:bodyPr/>
          <a:lstStyle/>
          <a:p>
            <a:r>
              <a:rPr lang="en-US" b="1" dirty="0"/>
              <a:t>Dragan </a:t>
            </a:r>
            <a:r>
              <a:rPr lang="en-US" b="1" dirty="0" err="1"/>
              <a:t>Janković</a:t>
            </a:r>
            <a:r>
              <a:rPr lang="en-US" b="1" dirty="0"/>
              <a:t>, </a:t>
            </a:r>
            <a:r>
              <a:rPr lang="en-US" b="1" dirty="0" err="1"/>
              <a:t>Ivica</a:t>
            </a:r>
            <a:r>
              <a:rPr lang="en-US" b="1" dirty="0"/>
              <a:t> </a:t>
            </a:r>
            <a:r>
              <a:rPr lang="en-US" b="1" dirty="0" err="1" smtClean="0"/>
              <a:t>Marković</a:t>
            </a:r>
            <a:endParaRPr lang="en-US" b="1" dirty="0" smtClean="0"/>
          </a:p>
          <a:p>
            <a:r>
              <a:rPr lang="en-US" b="1" dirty="0" smtClean="0"/>
              <a:t>Faculty of Electronic Engineering</a:t>
            </a:r>
          </a:p>
          <a:p>
            <a:r>
              <a:rPr lang="en-US" b="1" dirty="0" smtClean="0"/>
              <a:t>University of Ni</a:t>
            </a:r>
            <a:r>
              <a:rPr lang="sr-Latn-CS" b="1" dirty="0" smtClean="0"/>
              <a:t>š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Data exchange in Serbian healthcare system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929618" cy="403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sr-Latn-CS" dirty="0" smtClean="0"/>
              <a:t>Medical Information Sys</a:t>
            </a:r>
            <a:r>
              <a:rPr lang="en-US" dirty="0" err="1" smtClean="0"/>
              <a:t>tems</a:t>
            </a:r>
            <a:endParaRPr lang="en-US" dirty="0" smtClean="0"/>
          </a:p>
          <a:p>
            <a:endParaRPr lang="en-US" b="1" dirty="0" smtClean="0"/>
          </a:p>
          <a:p>
            <a:r>
              <a:rPr lang="en-US" dirty="0" smtClean="0"/>
              <a:t>Healthcare system in </a:t>
            </a:r>
            <a:r>
              <a:rPr lang="en-US" dirty="0" smtClean="0"/>
              <a:t>the Republic </a:t>
            </a:r>
            <a:r>
              <a:rPr lang="en-US" dirty="0" smtClean="0"/>
              <a:t>of Serbia</a:t>
            </a:r>
          </a:p>
          <a:p>
            <a:endParaRPr lang="en-US" dirty="0" smtClean="0"/>
          </a:p>
          <a:p>
            <a:r>
              <a:rPr lang="en-US" b="1" dirty="0" smtClean="0"/>
              <a:t>MEDIS.NET project and MIS interoperability</a:t>
            </a:r>
          </a:p>
          <a:p>
            <a:endParaRPr lang="en-US" dirty="0" smtClean="0"/>
          </a:p>
          <a:p>
            <a:r>
              <a:rPr lang="en-US" dirty="0" smtClean="0"/>
              <a:t>Examples of integration at different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MEDIS.NET project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Developed at Faculty of Electronic Engineering in Ni</a:t>
            </a:r>
            <a:r>
              <a:rPr lang="sr-Latn-CS" dirty="0" smtClean="0"/>
              <a:t>š in cooperation with </a:t>
            </a:r>
            <a:r>
              <a:rPr lang="sr-Latn-CS" dirty="0" smtClean="0"/>
              <a:t>Health</a:t>
            </a:r>
            <a:r>
              <a:rPr lang="en-US" smtClean="0"/>
              <a:t>c</a:t>
            </a:r>
            <a:r>
              <a:rPr lang="sr-Latn-CS" smtClean="0"/>
              <a:t>are </a:t>
            </a:r>
            <a:r>
              <a:rPr lang="sr-Latn-CS" dirty="0" smtClean="0"/>
              <a:t>Center in Niš</a:t>
            </a:r>
          </a:p>
          <a:p>
            <a:r>
              <a:rPr lang="en-US" dirty="0" smtClean="0"/>
              <a:t>The project has</a:t>
            </a:r>
            <a:r>
              <a:rPr lang="sr-Latn-CS" dirty="0" smtClean="0"/>
              <a:t> b</a:t>
            </a:r>
            <a:r>
              <a:rPr lang="en-US" dirty="0" err="1" smtClean="0"/>
              <a:t>een</a:t>
            </a:r>
            <a:r>
              <a:rPr lang="en-US" dirty="0" smtClean="0"/>
              <a:t> supported and funded by the Ministry of Science and</a:t>
            </a:r>
            <a:r>
              <a:rPr lang="sr-Latn-CS" dirty="0" smtClean="0"/>
              <a:t> T</a:t>
            </a:r>
            <a:r>
              <a:rPr lang="en-US" dirty="0" err="1" smtClean="0"/>
              <a:t>echnological</a:t>
            </a:r>
            <a:r>
              <a:rPr lang="en-US" dirty="0" smtClean="0"/>
              <a:t> </a:t>
            </a:r>
            <a:r>
              <a:rPr lang="en-US" dirty="0" err="1" smtClean="0"/>
              <a:t>Developmen</a:t>
            </a:r>
            <a:r>
              <a:rPr lang="sr-Latn-CS" dirty="0" smtClean="0"/>
              <a:t>t since 2008</a:t>
            </a:r>
            <a:r>
              <a:rPr lang="en-US" dirty="0" smtClean="0"/>
              <a:t> (project TR-13015) </a:t>
            </a:r>
          </a:p>
          <a:p>
            <a:r>
              <a:rPr lang="en-US" dirty="0" smtClean="0">
                <a:hlinkClick r:id="rId2"/>
              </a:rPr>
              <a:t>http://medisnet.elfak.ni.ac.rs</a:t>
            </a:r>
            <a:r>
              <a:rPr lang="sr-Latn-CS" dirty="0" smtClean="0"/>
              <a:t> </a:t>
            </a:r>
          </a:p>
          <a:p>
            <a:r>
              <a:rPr lang="sr-Latn-CS" dirty="0" smtClean="0"/>
              <a:t>A complete MIS for primary levlel of health care (general practise, laboratory, dentistry, radiology, financial reporting...)</a:t>
            </a:r>
          </a:p>
          <a:p>
            <a:r>
              <a:rPr lang="sr-Latn-CS" dirty="0" smtClean="0"/>
              <a:t>Also contatins a part of MIS for secondary level (clinic for neurology) with information exchange between primary and secondary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MEDIS.NET project - </a:t>
            </a:r>
            <a:r>
              <a:rPr lang="en-US" dirty="0" err="1" smtClean="0"/>
              <a:t>arhitecture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928670"/>
            <a:ext cx="6929486" cy="503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MEDIS.NET project – user interface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929486" cy="515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Integration and interoperability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sr-Latn-CS" dirty="0" smtClean="0"/>
              <a:t>An information (personal data, health ensurance data, medical data) should be entered only once and available when required</a:t>
            </a:r>
          </a:p>
          <a:p>
            <a:r>
              <a:rPr lang="sr-Latn-CS" dirty="0" smtClean="0"/>
              <a:t>Controled access to </a:t>
            </a:r>
            <a:r>
              <a:rPr lang="en-US" dirty="0" smtClean="0"/>
              <a:t>private</a:t>
            </a:r>
            <a:r>
              <a:rPr lang="sr-Latn-CS" dirty="0" smtClean="0"/>
              <a:t> and confidential data through user privileges mechanism</a:t>
            </a:r>
            <a:endParaRPr lang="en-US" dirty="0" smtClean="0"/>
          </a:p>
          <a:p>
            <a:r>
              <a:rPr lang="en-US" dirty="0" smtClean="0"/>
              <a:t>Integration of applications for various departments (for example applications for laboratory and radiology can be used as stand-alone applications or as parts of an integrated system) </a:t>
            </a:r>
            <a:endParaRPr lang="sr-Latn-C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Integration and interoperability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W</a:t>
            </a:r>
            <a:r>
              <a:rPr lang="sr-Latn-CS" dirty="0" smtClean="0"/>
              <a:t>idely adopted international standards</a:t>
            </a:r>
            <a:r>
              <a:rPr lang="en-US" dirty="0" smtClean="0"/>
              <a:t>:</a:t>
            </a:r>
          </a:p>
          <a:p>
            <a:pPr lvl="1"/>
            <a:r>
              <a:rPr lang="sr-Latn-CS" dirty="0" smtClean="0"/>
              <a:t>openEHR</a:t>
            </a:r>
            <a:r>
              <a:rPr lang="en-US" dirty="0" smtClean="0"/>
              <a:t> - open standard specification that describes the management and storage, retrieval and exchange of health data in EHRs;</a:t>
            </a:r>
          </a:p>
          <a:p>
            <a:pPr lvl="1"/>
            <a:r>
              <a:rPr lang="sr-Latn-CS" dirty="0" smtClean="0"/>
              <a:t>ICD-10</a:t>
            </a:r>
            <a:r>
              <a:rPr lang="en-US" dirty="0" smtClean="0"/>
              <a:t> - International Statistical Classification of Diseases and Related Health Problems, 10</a:t>
            </a:r>
            <a:r>
              <a:rPr lang="en-US" baseline="30000" dirty="0" smtClean="0"/>
              <a:t>th</a:t>
            </a:r>
            <a:r>
              <a:rPr lang="en-US" dirty="0" smtClean="0"/>
              <a:t> revision provided by the World Health Organization;</a:t>
            </a:r>
            <a:r>
              <a:rPr lang="sr-Latn-CS" dirty="0" smtClean="0"/>
              <a:t> </a:t>
            </a:r>
            <a:endParaRPr lang="en-US" dirty="0" smtClean="0"/>
          </a:p>
          <a:p>
            <a:pPr lvl="1"/>
            <a:r>
              <a:rPr lang="sr-Latn-CS" dirty="0" smtClean="0"/>
              <a:t>DICOM</a:t>
            </a:r>
            <a:r>
              <a:rPr lang="en-US" dirty="0" smtClean="0"/>
              <a:t> - Digital Imaging and Communications in Medicine.  </a:t>
            </a:r>
          </a:p>
          <a:p>
            <a:r>
              <a:rPr lang="en-US" dirty="0" smtClean="0"/>
              <a:t>Locally defined standards of communication through XML and Web Services</a:t>
            </a:r>
          </a:p>
          <a:p>
            <a:r>
              <a:rPr lang="en-US" dirty="0" smtClean="0"/>
              <a:t>Codebooks and catalogs provided at the state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sr-Latn-CS" dirty="0" smtClean="0"/>
              <a:t>Medical Information Sys</a:t>
            </a:r>
            <a:r>
              <a:rPr lang="en-US" dirty="0" err="1" smtClean="0"/>
              <a:t>tems</a:t>
            </a:r>
            <a:endParaRPr lang="en-US" dirty="0" smtClean="0"/>
          </a:p>
          <a:p>
            <a:endParaRPr lang="en-US" b="1" dirty="0" smtClean="0"/>
          </a:p>
          <a:p>
            <a:r>
              <a:rPr lang="en-US" dirty="0" smtClean="0"/>
              <a:t>Healthcare system in Republic of Serbia</a:t>
            </a:r>
          </a:p>
          <a:p>
            <a:endParaRPr lang="en-US" dirty="0" smtClean="0"/>
          </a:p>
          <a:p>
            <a:r>
              <a:rPr lang="en-US" dirty="0" smtClean="0"/>
              <a:t>MEDIS.NET project and MIS interoperability</a:t>
            </a:r>
          </a:p>
          <a:p>
            <a:endParaRPr lang="en-US" dirty="0" smtClean="0"/>
          </a:p>
          <a:p>
            <a:r>
              <a:rPr lang="en-US" b="1" dirty="0" smtClean="0"/>
              <a:t>Examples of integration at different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1154098"/>
          </a:xfrm>
        </p:spPr>
        <p:txBody>
          <a:bodyPr/>
          <a:lstStyle/>
          <a:p>
            <a:r>
              <a:rPr lang="en-US" dirty="0" smtClean="0"/>
              <a:t>Example: Interoperability between primary and secondary healthcare institutions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500174"/>
            <a:ext cx="8448703" cy="46259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643050"/>
            <a:ext cx="5572164" cy="436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Example: Laboratory IS integration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00174"/>
            <a:ext cx="739933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b="1" dirty="0" smtClean="0"/>
              <a:t>About </a:t>
            </a:r>
            <a:r>
              <a:rPr lang="sr-Latn-CS" b="1" dirty="0" smtClean="0"/>
              <a:t>Medical Information Sys</a:t>
            </a:r>
            <a:r>
              <a:rPr lang="en-US" b="1" dirty="0" err="1" smtClean="0"/>
              <a:t>tems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dirty="0" smtClean="0"/>
              <a:t>Healthcare system in </a:t>
            </a:r>
            <a:r>
              <a:rPr lang="en-US" dirty="0" smtClean="0"/>
              <a:t>the Republic </a:t>
            </a:r>
            <a:r>
              <a:rPr lang="en-US" dirty="0" smtClean="0"/>
              <a:t>of Serbia</a:t>
            </a:r>
          </a:p>
          <a:p>
            <a:endParaRPr lang="en-US" dirty="0" smtClean="0"/>
          </a:p>
          <a:p>
            <a:r>
              <a:rPr lang="en-US" dirty="0" smtClean="0"/>
              <a:t>MEDIS.NET project and MIS interoperability</a:t>
            </a:r>
          </a:p>
          <a:p>
            <a:endParaRPr lang="en-US" dirty="0" smtClean="0"/>
          </a:p>
          <a:p>
            <a:r>
              <a:rPr lang="en-US" dirty="0" smtClean="0"/>
              <a:t>Examples of integration at different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Example: Laboratory IS integration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71546"/>
            <a:ext cx="68675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Example: Integration of Radiology IS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7" y="1142984"/>
            <a:ext cx="7000924" cy="50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Example: Integration of Radiology IS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269786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2143116"/>
            <a:ext cx="3455030" cy="347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sr-Latn-CS" dirty="0" smtClean="0"/>
              <a:t>Medical Information Sys</a:t>
            </a:r>
            <a:r>
              <a:rPr lang="en-US" dirty="0" err="1" smtClean="0"/>
              <a:t>tems</a:t>
            </a:r>
            <a:r>
              <a:rPr lang="en-US" dirty="0" smtClean="0"/>
              <a:t> (MIS)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Information Systems used in everyday practice of healthcare institutions</a:t>
            </a:r>
          </a:p>
          <a:p>
            <a:r>
              <a:rPr lang="en-US" dirty="0" smtClean="0"/>
              <a:t>Result of an intersection of information science, computer science and healthcare</a:t>
            </a:r>
          </a:p>
          <a:p>
            <a:r>
              <a:rPr lang="en-US" dirty="0" smtClean="0"/>
              <a:t>Main task is to optimize the acquisition, storage, retrieval and use of information in healthcare</a:t>
            </a:r>
          </a:p>
          <a:p>
            <a:r>
              <a:rPr lang="en-US" dirty="0" smtClean="0"/>
              <a:t>Applied to the areas of nursing, clinical care, dentistry, pharmacy, public health, (bio)medical research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pic>
        <p:nvPicPr>
          <p:cNvPr id="7" name="Picture 3" descr="zeropoint_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0275" y="4429132"/>
            <a:ext cx="31337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sr-Latn-CS" dirty="0" smtClean="0"/>
              <a:t>Medical Information Sys</a:t>
            </a:r>
            <a:r>
              <a:rPr lang="en-US" dirty="0" err="1" smtClean="0"/>
              <a:t>tems</a:t>
            </a:r>
            <a:r>
              <a:rPr lang="en-US" dirty="0" smtClean="0"/>
              <a:t> (MIS)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Typical software modules in a MIS include electronic health record (EHR), financial reporting module, module for handling images etc. </a:t>
            </a:r>
          </a:p>
          <a:p>
            <a:r>
              <a:rPr lang="en-US" dirty="0" smtClean="0"/>
              <a:t>Users: </a:t>
            </a:r>
          </a:p>
          <a:p>
            <a:pPr lvl="1"/>
            <a:r>
              <a:rPr lang="en-US" dirty="0" smtClean="0"/>
              <a:t>Healthcare personnel</a:t>
            </a:r>
          </a:p>
          <a:p>
            <a:pPr lvl="1"/>
            <a:r>
              <a:rPr lang="en-US" dirty="0" smtClean="0"/>
              <a:t>Healthcare service users</a:t>
            </a:r>
          </a:p>
          <a:p>
            <a:pPr lvl="1"/>
            <a:r>
              <a:rPr lang="en-US" dirty="0" smtClean="0"/>
              <a:t>Teachers and students</a:t>
            </a:r>
            <a:endParaRPr lang="en-US" dirty="0"/>
          </a:p>
          <a:p>
            <a:r>
              <a:rPr lang="en-US" dirty="0" smtClean="0"/>
              <a:t>Goals: </a:t>
            </a:r>
          </a:p>
          <a:p>
            <a:pPr lvl="1"/>
            <a:r>
              <a:rPr lang="en-US" dirty="0" smtClean="0"/>
              <a:t>Efficient operating of healthcare institutions</a:t>
            </a:r>
          </a:p>
          <a:p>
            <a:pPr lvl="1"/>
            <a:r>
              <a:rPr lang="en-US" dirty="0" smtClean="0"/>
              <a:t>Quality improvement of healthcare services</a:t>
            </a:r>
          </a:p>
          <a:p>
            <a:pPr lvl="1"/>
            <a:r>
              <a:rPr lang="en-US" dirty="0" smtClean="0"/>
              <a:t>Costs reduction at healthcare institutions</a:t>
            </a:r>
          </a:p>
          <a:p>
            <a:pPr lvl="1"/>
            <a:r>
              <a:rPr lang="en-US" dirty="0" smtClean="0"/>
              <a:t>Better education of medical personnel </a:t>
            </a:r>
          </a:p>
          <a:p>
            <a:pPr lvl="1"/>
            <a:r>
              <a:rPr lang="en-US" dirty="0" smtClean="0"/>
              <a:t>New possibilities for scientific work in medicine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About </a:t>
            </a:r>
            <a:r>
              <a:rPr lang="sr-Latn-CS" dirty="0" smtClean="0"/>
              <a:t>Medical Information Sys</a:t>
            </a:r>
            <a:r>
              <a:rPr lang="en-US" dirty="0" err="1" smtClean="0"/>
              <a:t>tems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Healthcare system </a:t>
            </a:r>
            <a:r>
              <a:rPr lang="en-US" b="1" dirty="0" smtClean="0"/>
              <a:t>in the </a:t>
            </a:r>
            <a:r>
              <a:rPr lang="en-US" b="1" dirty="0" smtClean="0"/>
              <a:t>Republic of Serbia</a:t>
            </a:r>
          </a:p>
          <a:p>
            <a:endParaRPr lang="en-US" dirty="0" smtClean="0"/>
          </a:p>
          <a:p>
            <a:r>
              <a:rPr lang="en-US" dirty="0" smtClean="0"/>
              <a:t>MEDIS.NET project and MIS interoperability</a:t>
            </a:r>
          </a:p>
          <a:p>
            <a:endParaRPr lang="en-US" dirty="0" smtClean="0"/>
          </a:p>
          <a:p>
            <a:r>
              <a:rPr lang="en-US" dirty="0" smtClean="0"/>
              <a:t>Examples of integration at different levels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143248"/>
            <a:ext cx="2743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Health care system in Serbia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Structure: </a:t>
            </a:r>
          </a:p>
          <a:p>
            <a:pPr lvl="1"/>
            <a:r>
              <a:rPr lang="en-US" dirty="0" smtClean="0"/>
              <a:t>Public healthcare system offering universal healthcare</a:t>
            </a:r>
          </a:p>
          <a:p>
            <a:pPr lvl="1"/>
            <a:r>
              <a:rPr lang="en-US" dirty="0" smtClean="0"/>
              <a:t>Private practices - relatively small and differentiated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Public healthcare system provides 3 levels of health protection: </a:t>
            </a:r>
          </a:p>
          <a:p>
            <a:pPr lvl="1"/>
            <a:r>
              <a:rPr lang="en-US" dirty="0" smtClean="0"/>
              <a:t>Primary level – 158 healthcare </a:t>
            </a:r>
          </a:p>
          <a:p>
            <a:pPr lvl="1">
              <a:buNone/>
            </a:pPr>
            <a:r>
              <a:rPr lang="en-US" dirty="0" smtClean="0"/>
              <a:t>centers</a:t>
            </a:r>
          </a:p>
          <a:p>
            <a:pPr lvl="1"/>
            <a:r>
              <a:rPr lang="en-US" dirty="0" smtClean="0"/>
              <a:t>Secondary level – 77 hospitals</a:t>
            </a:r>
          </a:p>
          <a:p>
            <a:pPr lvl="1"/>
            <a:r>
              <a:rPr lang="en-US" dirty="0" smtClean="0"/>
              <a:t>Tertiary level – clinics, clinical centers, </a:t>
            </a:r>
          </a:p>
          <a:p>
            <a:pPr lvl="1">
              <a:buNone/>
            </a:pPr>
            <a:r>
              <a:rPr lang="en-US" dirty="0" smtClean="0"/>
              <a:t>institutes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143248"/>
            <a:ext cx="2743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Health care system in Serbia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Healthcare system is managed by the following 3 institutions: </a:t>
            </a:r>
          </a:p>
          <a:p>
            <a:pPr lvl="1"/>
            <a:r>
              <a:rPr lang="en-US" dirty="0" smtClean="0"/>
              <a:t>Ministry of Health of Republic of Serbia – creating and executing healthcare politics</a:t>
            </a:r>
          </a:p>
          <a:p>
            <a:pPr lvl="1"/>
            <a:r>
              <a:rPr lang="en-US" dirty="0" smtClean="0"/>
              <a:t>Institute of Public Health of Serbia </a:t>
            </a:r>
          </a:p>
          <a:p>
            <a:pPr lvl="1">
              <a:buNone/>
            </a:pPr>
            <a:r>
              <a:rPr lang="en-US" dirty="0" smtClean="0"/>
              <a:t>“Dr Milan </a:t>
            </a:r>
            <a:r>
              <a:rPr lang="en-US" dirty="0" err="1" smtClean="0"/>
              <a:t>Jovanovi</a:t>
            </a:r>
            <a:r>
              <a:rPr lang="sr-Latn-CS" dirty="0" smtClean="0"/>
              <a:t>ć Batut</a:t>
            </a:r>
            <a:r>
              <a:rPr lang="en-US" dirty="0" smtClean="0"/>
              <a:t>” – public health </a:t>
            </a:r>
          </a:p>
          <a:p>
            <a:pPr lvl="1">
              <a:buNone/>
            </a:pPr>
            <a:r>
              <a:rPr lang="en-US" dirty="0" smtClean="0"/>
              <a:t>analysis and suggestions for improvements</a:t>
            </a:r>
          </a:p>
          <a:p>
            <a:pPr lvl="1"/>
            <a:r>
              <a:rPr lang="en-US" dirty="0" smtClean="0"/>
              <a:t>Republic Institute for Health Insurance </a:t>
            </a:r>
          </a:p>
          <a:p>
            <a:pPr lvl="1">
              <a:buNone/>
            </a:pPr>
            <a:r>
              <a:rPr lang="en-US" dirty="0" smtClean="0"/>
              <a:t>(RZZO) – defining healthcare services and </a:t>
            </a:r>
          </a:p>
          <a:p>
            <a:pPr lvl="1">
              <a:buNone/>
            </a:pPr>
            <a:r>
              <a:rPr lang="en-US" dirty="0" smtClean="0"/>
              <a:t>funding healthcare institutions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MIS</a:t>
            </a:r>
            <a:r>
              <a:rPr lang="en-US" dirty="0"/>
              <a:t> </a:t>
            </a:r>
            <a:r>
              <a:rPr lang="en-US" dirty="0" smtClean="0"/>
              <a:t>in Serbia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Public healthcare system has a complex organization and numerous operational inefficiencies, so it needs significant information technology support to perform better</a:t>
            </a:r>
          </a:p>
          <a:p>
            <a:r>
              <a:rPr lang="en-US" dirty="0" smtClean="0"/>
              <a:t>The main problems are the dependence on large amounts of paper documents and the complexity of procedures/processes</a:t>
            </a:r>
          </a:p>
          <a:p>
            <a:r>
              <a:rPr lang="en-US" dirty="0" smtClean="0"/>
              <a:t>Members of medical personnel spend a lot of time on basic paperwork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00504"/>
            <a:ext cx="3429024" cy="226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74638"/>
            <a:ext cx="8448703" cy="582594"/>
          </a:xfrm>
        </p:spPr>
        <p:txBody>
          <a:bodyPr/>
          <a:lstStyle/>
          <a:p>
            <a:r>
              <a:rPr lang="en-US" dirty="0" smtClean="0"/>
              <a:t>MIS</a:t>
            </a:r>
            <a:r>
              <a:rPr lang="en-US" dirty="0"/>
              <a:t> </a:t>
            </a:r>
            <a:r>
              <a:rPr lang="en-US" dirty="0" smtClean="0"/>
              <a:t>in Serbia</a:t>
            </a:r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214422"/>
            <a:ext cx="8448703" cy="4911741"/>
          </a:xfrm>
        </p:spPr>
        <p:txBody>
          <a:bodyPr/>
          <a:lstStyle/>
          <a:p>
            <a:r>
              <a:rPr lang="en-US" dirty="0" smtClean="0"/>
              <a:t>Since 2001 Ministry of Health has been making significant efforts to introduce IT in the public healthcare system</a:t>
            </a:r>
          </a:p>
          <a:p>
            <a:r>
              <a:rPr lang="en-US" dirty="0" smtClean="0"/>
              <a:t>Biggest issue was lack of required hardware</a:t>
            </a:r>
            <a:r>
              <a:rPr lang="en-US" dirty="0"/>
              <a:t> </a:t>
            </a:r>
            <a:r>
              <a:rPr lang="en-US" dirty="0" smtClean="0"/>
              <a:t>and it is mostly solved now</a:t>
            </a:r>
          </a:p>
          <a:p>
            <a:r>
              <a:rPr lang="en-US" dirty="0" smtClean="0"/>
              <a:t>A number of institutions have introduced MIS</a:t>
            </a:r>
          </a:p>
          <a:p>
            <a:r>
              <a:rPr lang="en-US" dirty="0" smtClean="0"/>
              <a:t>Currently the only MIS software component that works in each medical facility and is truly interoperating is the financial reporting system</a:t>
            </a:r>
          </a:p>
          <a:p>
            <a:r>
              <a:rPr lang="en-US" dirty="0" smtClean="0"/>
              <a:t>There is no interoperation and collaboration (exchange of patient medical information) between primary (ambulatory) and higher levels of healthcare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4B16-0391-4B1E-92C9-148CD916E45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10th Workshop "Software Engineering Education and Reverse Engineering", Ivanjica, 5.-12.9.2010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heme/theme1.xml><?xml version="1.0" encoding="utf-8"?>
<a:theme xmlns:a="http://schemas.openxmlformats.org/drawingml/2006/main" name="0013_slide">
  <a:themeElements>
    <a:clrScheme name="Office Theme 2">
      <a:dk1>
        <a:srgbClr val="000000"/>
      </a:dk1>
      <a:lt1>
        <a:srgbClr val="F0FFFF"/>
      </a:lt1>
      <a:dk2>
        <a:srgbClr val="000000"/>
      </a:dk2>
      <a:lt2>
        <a:srgbClr val="7D7D7D"/>
      </a:lt2>
      <a:accent1>
        <a:srgbClr val="FFF45C"/>
      </a:accent1>
      <a:accent2>
        <a:srgbClr val="61FFFF"/>
      </a:accent2>
      <a:accent3>
        <a:srgbClr val="F6FFFF"/>
      </a:accent3>
      <a:accent4>
        <a:srgbClr val="000000"/>
      </a:accent4>
      <a:accent5>
        <a:srgbClr val="FFF8B5"/>
      </a:accent5>
      <a:accent6>
        <a:srgbClr val="57E7E7"/>
      </a:accent6>
      <a:hlink>
        <a:srgbClr val="005299"/>
      </a:hlink>
      <a:folHlink>
        <a:srgbClr val="998F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99FFFF"/>
        </a:accent1>
        <a:accent2>
          <a:srgbClr val="46D9D9"/>
        </a:accent2>
        <a:accent3>
          <a:srgbClr val="F6FFFF"/>
        </a:accent3>
        <a:accent4>
          <a:srgbClr val="000000"/>
        </a:accent4>
        <a:accent5>
          <a:srgbClr val="CAFFFF"/>
        </a:accent5>
        <a:accent6>
          <a:srgbClr val="3FC4C4"/>
        </a:accent6>
        <a:hlink>
          <a:srgbClr val="008686"/>
        </a:hlink>
        <a:folHlink>
          <a:srgbClr val="1B45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FFF45C"/>
        </a:accent1>
        <a:accent2>
          <a:srgbClr val="61FFFF"/>
        </a:accent2>
        <a:accent3>
          <a:srgbClr val="F6FFFF"/>
        </a:accent3>
        <a:accent4>
          <a:srgbClr val="000000"/>
        </a:accent4>
        <a:accent5>
          <a:srgbClr val="FFF8B5"/>
        </a:accent5>
        <a:accent6>
          <a:srgbClr val="57E7E7"/>
        </a:accent6>
        <a:hlink>
          <a:srgbClr val="005299"/>
        </a:hlink>
        <a:folHlink>
          <a:srgbClr val="99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8AFFFF"/>
        </a:accent1>
        <a:accent2>
          <a:srgbClr val="FFB255"/>
        </a:accent2>
        <a:accent3>
          <a:srgbClr val="F6FFFF"/>
        </a:accent3>
        <a:accent4>
          <a:srgbClr val="000000"/>
        </a:accent4>
        <a:accent5>
          <a:srgbClr val="C4FFFF"/>
        </a:accent5>
        <a:accent6>
          <a:srgbClr val="E7A14C"/>
        </a:accent6>
        <a:hlink>
          <a:srgbClr val="CE6584"/>
        </a:hlink>
        <a:folHlink>
          <a:srgbClr val="CE82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0FFFF"/>
        </a:lt1>
        <a:dk2>
          <a:srgbClr val="000000"/>
        </a:dk2>
        <a:lt2>
          <a:srgbClr val="7D7D7D"/>
        </a:lt2>
        <a:accent1>
          <a:srgbClr val="70FFFF"/>
        </a:accent1>
        <a:accent2>
          <a:srgbClr val="FFF570"/>
        </a:accent2>
        <a:accent3>
          <a:srgbClr val="F6FFFF"/>
        </a:accent3>
        <a:accent4>
          <a:srgbClr val="000000"/>
        </a:accent4>
        <a:accent5>
          <a:srgbClr val="BBFFFF"/>
        </a:accent5>
        <a:accent6>
          <a:srgbClr val="E7DE65"/>
        </a:accent6>
        <a:hlink>
          <a:srgbClr val="4754FF"/>
        </a:hlink>
        <a:folHlink>
          <a:srgbClr val="FF63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99FFFF"/>
        </a:accent1>
        <a:accent2>
          <a:srgbClr val="46D9D9"/>
        </a:accent2>
        <a:accent3>
          <a:srgbClr val="FFFFFF"/>
        </a:accent3>
        <a:accent4>
          <a:srgbClr val="000000"/>
        </a:accent4>
        <a:accent5>
          <a:srgbClr val="CAFFFF"/>
        </a:accent5>
        <a:accent6>
          <a:srgbClr val="3FC4C4"/>
        </a:accent6>
        <a:hlink>
          <a:srgbClr val="008686"/>
        </a:hlink>
        <a:folHlink>
          <a:srgbClr val="1B454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FFF45C"/>
        </a:accent1>
        <a:accent2>
          <a:srgbClr val="61FFFF"/>
        </a:accent2>
        <a:accent3>
          <a:srgbClr val="FFFFFF"/>
        </a:accent3>
        <a:accent4>
          <a:srgbClr val="000000"/>
        </a:accent4>
        <a:accent5>
          <a:srgbClr val="FFF8B5"/>
        </a:accent5>
        <a:accent6>
          <a:srgbClr val="57E7E7"/>
        </a:accent6>
        <a:hlink>
          <a:srgbClr val="005299"/>
        </a:hlink>
        <a:folHlink>
          <a:srgbClr val="99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8AFFFF"/>
        </a:accent1>
        <a:accent2>
          <a:srgbClr val="FFB255"/>
        </a:accent2>
        <a:accent3>
          <a:srgbClr val="FFFFFF"/>
        </a:accent3>
        <a:accent4>
          <a:srgbClr val="000000"/>
        </a:accent4>
        <a:accent5>
          <a:srgbClr val="C4FFFF"/>
        </a:accent5>
        <a:accent6>
          <a:srgbClr val="E7A14C"/>
        </a:accent6>
        <a:hlink>
          <a:srgbClr val="CE6584"/>
        </a:hlink>
        <a:folHlink>
          <a:srgbClr val="CE82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7D7D7D"/>
        </a:lt2>
        <a:accent1>
          <a:srgbClr val="70FFFF"/>
        </a:accent1>
        <a:accent2>
          <a:srgbClr val="FFF570"/>
        </a:accent2>
        <a:accent3>
          <a:srgbClr val="FFFFFF"/>
        </a:accent3>
        <a:accent4>
          <a:srgbClr val="000000"/>
        </a:accent4>
        <a:accent5>
          <a:srgbClr val="BBFFFF"/>
        </a:accent5>
        <a:accent6>
          <a:srgbClr val="E7DE65"/>
        </a:accent6>
        <a:hlink>
          <a:srgbClr val="4754FF"/>
        </a:hlink>
        <a:folHlink>
          <a:srgbClr val="FF632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0013_slide</Template>
  <TotalTime>646</TotalTime>
  <Words>1144</Words>
  <Application>Microsoft Office PowerPoint</Application>
  <PresentationFormat>On-screen Show (4:3)</PresentationFormat>
  <Paragraphs>156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0013_slide</vt:lpstr>
      <vt:lpstr>Interoperability in the Collaborative Medical Information Systems</vt:lpstr>
      <vt:lpstr>Contents</vt:lpstr>
      <vt:lpstr>Medical Information Systems (MIS)</vt:lpstr>
      <vt:lpstr>Medical Information Systems (MIS)</vt:lpstr>
      <vt:lpstr>Contents</vt:lpstr>
      <vt:lpstr>Health care system in Serbia</vt:lpstr>
      <vt:lpstr>Health care system in Serbia</vt:lpstr>
      <vt:lpstr>MIS in Serbia</vt:lpstr>
      <vt:lpstr>MIS in Serbia</vt:lpstr>
      <vt:lpstr>Data exchange in Serbian healthcare system</vt:lpstr>
      <vt:lpstr>Contents</vt:lpstr>
      <vt:lpstr>MEDIS.NET project</vt:lpstr>
      <vt:lpstr>MEDIS.NET project - arhitecture</vt:lpstr>
      <vt:lpstr>MEDIS.NET project – user interface</vt:lpstr>
      <vt:lpstr>Integration and interoperability</vt:lpstr>
      <vt:lpstr>Integration and interoperability</vt:lpstr>
      <vt:lpstr>Contents</vt:lpstr>
      <vt:lpstr>Example: Interoperability between primary and secondary healthcare institutions</vt:lpstr>
      <vt:lpstr>Example: Laboratory IS integration</vt:lpstr>
      <vt:lpstr>Example: Laboratory IS integration</vt:lpstr>
      <vt:lpstr>Example: Integration of Radiology IS</vt:lpstr>
      <vt:lpstr>Example: Integration of Radiology IS</vt:lpstr>
      <vt:lpstr>Thank you!</vt:lpstr>
    </vt:vector>
  </TitlesOfParts>
  <Company>Elfak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Interoperability in the Collaborative Medical Information Systems</dc:title>
  <dc:creator>Ivica Markovic</dc:creator>
  <cp:lastModifiedBy>Ivica Markovic</cp:lastModifiedBy>
  <cp:revision>119</cp:revision>
  <dcterms:created xsi:type="dcterms:W3CDTF">2010-09-06T12:29:59Z</dcterms:created>
  <dcterms:modified xsi:type="dcterms:W3CDTF">2010-09-08T12:13:59Z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